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2004000" cy="502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5840">
          <p15:clr>
            <a:srgbClr val="A4A3A4"/>
          </p15:clr>
        </p15:guide>
        <p15:guide id="2" pos="100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B9BD5"/>
    <a:srgbClr val="FFFFFF"/>
    <a:srgbClr val="FFB347"/>
    <a:srgbClr val="1B688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94662" autoAdjust="0"/>
  </p:normalViewPr>
  <p:slideViewPr>
    <p:cSldViewPr snapToGrid="0">
      <p:cViewPr>
        <p:scale>
          <a:sx n="20" d="100"/>
          <a:sy n="20" d="100"/>
        </p:scale>
        <p:origin x="-1608" y="822"/>
      </p:cViewPr>
      <p:guideLst>
        <p:guide orient="horz" pos="15840"/>
        <p:guide pos="100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19FB8-9D74-43EB-BCE5-9279308A53E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46338" y="1143000"/>
            <a:ext cx="19653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153A3-ACF9-4ED6-9742-7589F63390D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83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153A3-ACF9-4ED6-9742-7589F63390D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3070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0" y="8230662"/>
            <a:ext cx="27203400" cy="17509067"/>
          </a:xfrm>
        </p:spPr>
        <p:txBody>
          <a:bodyPr anchor="b"/>
          <a:lstStyle>
            <a:lvl1pPr algn="ctr">
              <a:defRPr sz="2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0" y="26414945"/>
            <a:ext cx="24003000" cy="12142255"/>
          </a:xfrm>
        </p:spPr>
        <p:txBody>
          <a:bodyPr/>
          <a:lstStyle>
            <a:lvl1pPr marL="0" indent="0" algn="ctr">
              <a:buNone/>
              <a:defRPr sz="8400"/>
            </a:lvl1pPr>
            <a:lvl2pPr marL="1600200" indent="0" algn="ctr">
              <a:buNone/>
              <a:defRPr sz="7000"/>
            </a:lvl2pPr>
            <a:lvl3pPr marL="3200400" indent="0" algn="ctr">
              <a:buNone/>
              <a:defRPr sz="6300"/>
            </a:lvl3pPr>
            <a:lvl4pPr marL="4800600" indent="0" algn="ctr">
              <a:buNone/>
              <a:defRPr sz="5600"/>
            </a:lvl4pPr>
            <a:lvl5pPr marL="6400800" indent="0" algn="ctr">
              <a:buNone/>
              <a:defRPr sz="5600"/>
            </a:lvl5pPr>
            <a:lvl6pPr marL="8001000" indent="0" algn="ctr">
              <a:buNone/>
              <a:defRPr sz="5600"/>
            </a:lvl6pPr>
            <a:lvl7pPr marL="9601200" indent="0" algn="ctr">
              <a:buNone/>
              <a:defRPr sz="5600"/>
            </a:lvl7pPr>
            <a:lvl8pPr marL="11201400" indent="0" algn="ctr">
              <a:buNone/>
              <a:defRPr sz="5600"/>
            </a:lvl8pPr>
            <a:lvl9pPr marL="12801600" indent="0" algn="ctr">
              <a:buNone/>
              <a:defRPr sz="5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176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756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64" y="2677584"/>
            <a:ext cx="6900863" cy="426201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7" y="2677584"/>
            <a:ext cx="20302538" cy="426201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367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969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08" y="12538090"/>
            <a:ext cx="27603450" cy="20920071"/>
          </a:xfrm>
        </p:spPr>
        <p:txBody>
          <a:bodyPr anchor="b"/>
          <a:lstStyle>
            <a:lvl1pPr>
              <a:defRPr sz="2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08" y="33656073"/>
            <a:ext cx="27603450" cy="11001371"/>
          </a:xfrm>
        </p:spPr>
        <p:txBody>
          <a:bodyPr/>
          <a:lstStyle>
            <a:lvl1pPr marL="0" indent="0">
              <a:buNone/>
              <a:defRPr sz="8400">
                <a:solidFill>
                  <a:schemeClr val="tx1"/>
                </a:solidFill>
              </a:defRPr>
            </a:lvl1pPr>
            <a:lvl2pPr marL="160020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2pPr>
            <a:lvl3pPr marL="3200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4800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64008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80010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96012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1201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2801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992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5" y="13387917"/>
            <a:ext cx="13601700" cy="319098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25" y="13387917"/>
            <a:ext cx="13601700" cy="319098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816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3" y="2677595"/>
            <a:ext cx="27603450" cy="972079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47" y="12328529"/>
            <a:ext cx="13539190" cy="6042021"/>
          </a:xfrm>
        </p:spPr>
        <p:txBody>
          <a:bodyPr anchor="b"/>
          <a:lstStyle>
            <a:lvl1pPr marL="0" indent="0">
              <a:buNone/>
              <a:defRPr sz="8400" b="1"/>
            </a:lvl1pPr>
            <a:lvl2pPr marL="1600200" indent="0">
              <a:buNone/>
              <a:defRPr sz="7000" b="1"/>
            </a:lvl2pPr>
            <a:lvl3pPr marL="3200400" indent="0">
              <a:buNone/>
              <a:defRPr sz="6300" b="1"/>
            </a:lvl3pPr>
            <a:lvl4pPr marL="4800600" indent="0">
              <a:buNone/>
              <a:defRPr sz="5600" b="1"/>
            </a:lvl4pPr>
            <a:lvl5pPr marL="6400800" indent="0">
              <a:buNone/>
              <a:defRPr sz="5600" b="1"/>
            </a:lvl5pPr>
            <a:lvl6pPr marL="8001000" indent="0">
              <a:buNone/>
              <a:defRPr sz="5600" b="1"/>
            </a:lvl6pPr>
            <a:lvl7pPr marL="9601200" indent="0">
              <a:buNone/>
              <a:defRPr sz="5600" b="1"/>
            </a:lvl7pPr>
            <a:lvl8pPr marL="11201400" indent="0">
              <a:buNone/>
              <a:defRPr sz="5600" b="1"/>
            </a:lvl8pPr>
            <a:lvl9pPr marL="12801600" indent="0">
              <a:buNone/>
              <a:defRPr sz="5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47" y="18370550"/>
            <a:ext cx="13539190" cy="2702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27" y="12328529"/>
            <a:ext cx="13605869" cy="6042021"/>
          </a:xfrm>
        </p:spPr>
        <p:txBody>
          <a:bodyPr anchor="b"/>
          <a:lstStyle>
            <a:lvl1pPr marL="0" indent="0">
              <a:buNone/>
              <a:defRPr sz="8400" b="1"/>
            </a:lvl1pPr>
            <a:lvl2pPr marL="1600200" indent="0">
              <a:buNone/>
              <a:defRPr sz="7000" b="1"/>
            </a:lvl2pPr>
            <a:lvl3pPr marL="3200400" indent="0">
              <a:buNone/>
              <a:defRPr sz="6300" b="1"/>
            </a:lvl3pPr>
            <a:lvl4pPr marL="4800600" indent="0">
              <a:buNone/>
              <a:defRPr sz="5600" b="1"/>
            </a:lvl4pPr>
            <a:lvl5pPr marL="6400800" indent="0">
              <a:buNone/>
              <a:defRPr sz="5600" b="1"/>
            </a:lvl5pPr>
            <a:lvl6pPr marL="8001000" indent="0">
              <a:buNone/>
              <a:defRPr sz="5600" b="1"/>
            </a:lvl6pPr>
            <a:lvl7pPr marL="9601200" indent="0">
              <a:buNone/>
              <a:defRPr sz="5600" b="1"/>
            </a:lvl7pPr>
            <a:lvl8pPr marL="11201400" indent="0">
              <a:buNone/>
              <a:defRPr sz="5600" b="1"/>
            </a:lvl8pPr>
            <a:lvl9pPr marL="12801600" indent="0">
              <a:buNone/>
              <a:defRPr sz="5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27" y="18370550"/>
            <a:ext cx="13605869" cy="2702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4187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463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834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4" y="3352800"/>
            <a:ext cx="10322123" cy="11734800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69" y="7241128"/>
            <a:ext cx="16202025" cy="35739917"/>
          </a:xfrm>
        </p:spPr>
        <p:txBody>
          <a:bodyPr/>
          <a:lstStyle>
            <a:lvl1pPr>
              <a:defRPr sz="11200"/>
            </a:lvl1pPr>
            <a:lvl2pPr>
              <a:defRPr sz="9800"/>
            </a:lvl2pPr>
            <a:lvl3pPr>
              <a:defRPr sz="84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44" y="15087600"/>
            <a:ext cx="10322123" cy="27951645"/>
          </a:xfrm>
        </p:spPr>
        <p:txBody>
          <a:bodyPr/>
          <a:lstStyle>
            <a:lvl1pPr marL="0" indent="0">
              <a:buNone/>
              <a:defRPr sz="5600"/>
            </a:lvl1pPr>
            <a:lvl2pPr marL="1600200" indent="0">
              <a:buNone/>
              <a:defRPr sz="4900"/>
            </a:lvl2pPr>
            <a:lvl3pPr marL="3200400" indent="0">
              <a:buNone/>
              <a:defRPr sz="4200"/>
            </a:lvl3pPr>
            <a:lvl4pPr marL="4800600" indent="0">
              <a:buNone/>
              <a:defRPr sz="3500"/>
            </a:lvl4pPr>
            <a:lvl5pPr marL="6400800" indent="0">
              <a:buNone/>
              <a:defRPr sz="3500"/>
            </a:lvl5pPr>
            <a:lvl6pPr marL="8001000" indent="0">
              <a:buNone/>
              <a:defRPr sz="3500"/>
            </a:lvl6pPr>
            <a:lvl7pPr marL="9601200" indent="0">
              <a:buNone/>
              <a:defRPr sz="3500"/>
            </a:lvl7pPr>
            <a:lvl8pPr marL="11201400" indent="0">
              <a:buNone/>
              <a:defRPr sz="3500"/>
            </a:lvl8pPr>
            <a:lvl9pPr marL="12801600" indent="0">
              <a:buNone/>
              <a:defRPr sz="3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40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4" y="3352800"/>
            <a:ext cx="10322123" cy="11734800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69" y="7241128"/>
            <a:ext cx="16202025" cy="35739917"/>
          </a:xfrm>
        </p:spPr>
        <p:txBody>
          <a:bodyPr anchor="t"/>
          <a:lstStyle>
            <a:lvl1pPr marL="0" indent="0">
              <a:buNone/>
              <a:defRPr sz="11200"/>
            </a:lvl1pPr>
            <a:lvl2pPr marL="1600200" indent="0">
              <a:buNone/>
              <a:defRPr sz="9800"/>
            </a:lvl2pPr>
            <a:lvl3pPr marL="3200400" indent="0">
              <a:buNone/>
              <a:defRPr sz="8400"/>
            </a:lvl3pPr>
            <a:lvl4pPr marL="4800600" indent="0">
              <a:buNone/>
              <a:defRPr sz="7000"/>
            </a:lvl4pPr>
            <a:lvl5pPr marL="6400800" indent="0">
              <a:buNone/>
              <a:defRPr sz="7000"/>
            </a:lvl5pPr>
            <a:lvl6pPr marL="8001000" indent="0">
              <a:buNone/>
              <a:defRPr sz="7000"/>
            </a:lvl6pPr>
            <a:lvl7pPr marL="9601200" indent="0">
              <a:buNone/>
              <a:defRPr sz="7000"/>
            </a:lvl7pPr>
            <a:lvl8pPr marL="11201400" indent="0">
              <a:buNone/>
              <a:defRPr sz="7000"/>
            </a:lvl8pPr>
            <a:lvl9pPr marL="12801600" indent="0">
              <a:buNone/>
              <a:defRPr sz="7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44" y="15087600"/>
            <a:ext cx="10322123" cy="27951645"/>
          </a:xfrm>
        </p:spPr>
        <p:txBody>
          <a:bodyPr/>
          <a:lstStyle>
            <a:lvl1pPr marL="0" indent="0">
              <a:buNone/>
              <a:defRPr sz="5600"/>
            </a:lvl1pPr>
            <a:lvl2pPr marL="1600200" indent="0">
              <a:buNone/>
              <a:defRPr sz="4900"/>
            </a:lvl2pPr>
            <a:lvl3pPr marL="3200400" indent="0">
              <a:buNone/>
              <a:defRPr sz="4200"/>
            </a:lvl3pPr>
            <a:lvl4pPr marL="4800600" indent="0">
              <a:buNone/>
              <a:defRPr sz="3500"/>
            </a:lvl4pPr>
            <a:lvl5pPr marL="6400800" indent="0">
              <a:buNone/>
              <a:defRPr sz="3500"/>
            </a:lvl5pPr>
            <a:lvl6pPr marL="8001000" indent="0">
              <a:buNone/>
              <a:defRPr sz="3500"/>
            </a:lvl6pPr>
            <a:lvl7pPr marL="9601200" indent="0">
              <a:buNone/>
              <a:defRPr sz="3500"/>
            </a:lvl7pPr>
            <a:lvl8pPr marL="11201400" indent="0">
              <a:buNone/>
              <a:defRPr sz="3500"/>
            </a:lvl8pPr>
            <a:lvl9pPr marL="12801600" indent="0">
              <a:buNone/>
              <a:defRPr sz="3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420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75" y="2677595"/>
            <a:ext cx="27603450" cy="9720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5" y="13387917"/>
            <a:ext cx="27603450" cy="31909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75" y="46613245"/>
            <a:ext cx="7200900" cy="2677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F17A4-FEAA-4CA3-99A5-5ED9CC33E20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25" y="46613245"/>
            <a:ext cx="10801350" cy="2677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25" y="46613245"/>
            <a:ext cx="7200900" cy="2677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31A54-63C9-469A-97E5-842C9F5F5AC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25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00400" rtl="0" eaLnBrk="1" latinLnBrk="0" hangingPunct="1">
        <a:lnSpc>
          <a:spcPct val="90000"/>
        </a:lnSpc>
        <a:spcBef>
          <a:spcPct val="0"/>
        </a:spcBef>
        <a:buNone/>
        <a:defRPr sz="1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0100" indent="-800100" algn="l" defTabSz="3200400" rtl="0" eaLnBrk="1" latinLnBrk="0" hangingPunct="1">
        <a:lnSpc>
          <a:spcPct val="90000"/>
        </a:lnSpc>
        <a:spcBef>
          <a:spcPts val="3500"/>
        </a:spcBef>
        <a:buFont typeface="Arial" panose="020B0604020202020204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0005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56007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9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88011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104013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36017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6002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80010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4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lum bright="25000" contrast="39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3766"/>
          <a:stretch>
            <a:fillRect/>
          </a:stretch>
        </p:blipFill>
        <p:spPr bwMode="auto">
          <a:xfrm>
            <a:off x="876170" y="9250597"/>
            <a:ext cx="25858944" cy="13686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AECENAR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760" y="2776537"/>
            <a:ext cx="20266668" cy="3466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Basmall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158787" y="138112"/>
            <a:ext cx="8466510" cy="146208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22099875" y="12589820"/>
            <a:ext cx="65834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9600" dirty="0" smtClean="0"/>
              <a:t>لبنان الشمالي</a:t>
            </a:r>
          </a:p>
        </p:txBody>
      </p:sp>
      <p:pic>
        <p:nvPicPr>
          <p:cNvPr id="14" name="Bild 4" descr="http://aecenar.com/images/IEP_Logo_mitName.jpg">
            <a:extLst>
              <a:ext uri="{FF2B5EF4-FFF2-40B4-BE49-F238E27FC236}">
                <a16:creationId xmlns="" xmlns:a16="http://schemas.microsoft.com/office/drawing/2014/main" id="{32E80E69-6199-4103-A7D0-DDF75C44EA9F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472070" y="1801091"/>
            <a:ext cx="8526089" cy="569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Rechteck 43"/>
          <p:cNvSpPr/>
          <p:nvPr/>
        </p:nvSpPr>
        <p:spPr>
          <a:xfrm>
            <a:off x="23926355" y="23053934"/>
            <a:ext cx="6633859" cy="6863417"/>
          </a:xfrm>
          <a:prstGeom prst="rect">
            <a:avLst/>
          </a:prstGeom>
          <a:ln>
            <a:noFill/>
          </a:ln>
          <a:effectLst/>
        </p:spPr>
        <p:txBody>
          <a:bodyPr wrap="square" numCol="1">
            <a:spAutoFit/>
          </a:bodyPr>
          <a:lstStyle/>
          <a:p>
            <a:pPr lvl="0" algn="r" rtl="1"/>
            <a:r>
              <a:rPr lang="ar-LB" sz="4400" dirty="0" smtClean="0"/>
              <a:t>&gt;المواصلات</a:t>
            </a:r>
            <a:endParaRPr lang="de-DE" sz="4400" dirty="0"/>
          </a:p>
          <a:p>
            <a:pPr lvl="0" algn="r" rtl="1"/>
            <a:r>
              <a:rPr lang="ar-LB" sz="4400" dirty="0" smtClean="0"/>
              <a:t>&gt;الأبنية </a:t>
            </a:r>
            <a:r>
              <a:rPr lang="ar-LB" sz="4400" dirty="0"/>
              <a:t>والعمران</a:t>
            </a:r>
            <a:endParaRPr lang="de-DE" sz="4400" dirty="0"/>
          </a:p>
          <a:p>
            <a:pPr lvl="0" algn="r" rtl="1"/>
            <a:r>
              <a:rPr lang="ar-LB" sz="4400" dirty="0" smtClean="0"/>
              <a:t>&gt;تـأمين </a:t>
            </a:r>
            <a:r>
              <a:rPr lang="ar-LB" sz="4400" dirty="0"/>
              <a:t>فرص عمل</a:t>
            </a:r>
            <a:endParaRPr lang="de-DE" sz="4400" dirty="0"/>
          </a:p>
          <a:p>
            <a:pPr lvl="0" algn="r" rtl="1"/>
            <a:r>
              <a:rPr lang="ar-LB" sz="4400" dirty="0" smtClean="0"/>
              <a:t>&gt;تنظيم </a:t>
            </a:r>
            <a:r>
              <a:rPr lang="ar-LB" sz="4400" dirty="0"/>
              <a:t>التجارة</a:t>
            </a:r>
            <a:endParaRPr lang="de-DE" sz="4400" dirty="0"/>
          </a:p>
          <a:p>
            <a:pPr lvl="0" algn="r" rtl="1"/>
            <a:r>
              <a:rPr lang="ar-LB" sz="4400" dirty="0" smtClean="0"/>
              <a:t>&gt;ترميم </a:t>
            </a:r>
            <a:r>
              <a:rPr lang="ar-LB" sz="4400" dirty="0"/>
              <a:t>الآثار والعناية بها</a:t>
            </a:r>
            <a:endParaRPr lang="de-DE" sz="4400" dirty="0"/>
          </a:p>
          <a:p>
            <a:pPr lvl="0" algn="r" rtl="1"/>
            <a:r>
              <a:rPr lang="ar-LB" sz="4400" dirty="0" smtClean="0"/>
              <a:t>&gt;نقل </a:t>
            </a:r>
            <a:r>
              <a:rPr lang="ar-LB" sz="4400" dirty="0"/>
              <a:t>الثقل السكان تدريجيا الى المناطق </a:t>
            </a:r>
            <a:r>
              <a:rPr lang="ar-LB" sz="4400" dirty="0" smtClean="0"/>
              <a:t>الداخليه و تأمين حياة مستقله لهم</a:t>
            </a:r>
            <a:endParaRPr lang="de-DE" sz="4400" dirty="0" smtClean="0"/>
          </a:p>
          <a:p>
            <a:pPr lvl="0" algn="r" rtl="1"/>
            <a:r>
              <a:rPr lang="ar-LB" sz="4400" dirty="0" smtClean="0"/>
              <a:t>&gt;تأمين الكهرباء والماء</a:t>
            </a:r>
            <a:endParaRPr lang="de-DE" sz="4400" dirty="0" smtClean="0"/>
          </a:p>
          <a:p>
            <a:pPr algn="r"/>
            <a:endParaRPr lang="de-DE" sz="4400" dirty="0"/>
          </a:p>
        </p:txBody>
      </p:sp>
      <p:sp>
        <p:nvSpPr>
          <p:cNvPr id="47" name="Rechteck 46"/>
          <p:cNvSpPr/>
          <p:nvPr/>
        </p:nvSpPr>
        <p:spPr>
          <a:xfrm>
            <a:off x="15381782" y="23764779"/>
            <a:ext cx="699695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LB" sz="4400" dirty="0" smtClean="0">
                <a:solidFill>
                  <a:prstClr val="black"/>
                </a:solidFill>
              </a:rPr>
              <a:t>&gt;تأمين </a:t>
            </a:r>
            <a:r>
              <a:rPr lang="ar-LB" sz="4400" dirty="0">
                <a:solidFill>
                  <a:prstClr val="black"/>
                </a:solidFill>
              </a:rPr>
              <a:t>التدفئة المركزية</a:t>
            </a:r>
            <a:endParaRPr lang="de-DE" sz="4400" dirty="0">
              <a:solidFill>
                <a:prstClr val="black"/>
              </a:solidFill>
            </a:endParaRPr>
          </a:p>
          <a:p>
            <a:pPr lvl="0" algn="r" rtl="1"/>
            <a:r>
              <a:rPr lang="ar-LB" sz="4400" dirty="0" smtClean="0">
                <a:solidFill>
                  <a:prstClr val="black"/>
                </a:solidFill>
              </a:rPr>
              <a:t>&gt;تغيير </a:t>
            </a:r>
            <a:r>
              <a:rPr lang="ar-LB" sz="4400" dirty="0">
                <a:solidFill>
                  <a:prstClr val="black"/>
                </a:solidFill>
              </a:rPr>
              <a:t>المنهج التعليمي</a:t>
            </a:r>
            <a:endParaRPr lang="de-DE" sz="4400" dirty="0">
              <a:solidFill>
                <a:prstClr val="black"/>
              </a:solidFill>
            </a:endParaRPr>
          </a:p>
          <a:p>
            <a:pPr lvl="0" algn="r" rtl="1"/>
            <a:r>
              <a:rPr lang="ar-LB" sz="4400" dirty="0" smtClean="0">
                <a:solidFill>
                  <a:prstClr val="black"/>
                </a:solidFill>
              </a:rPr>
              <a:t>&gt;بناء </a:t>
            </a:r>
            <a:r>
              <a:rPr lang="ar-LB" sz="4400" dirty="0">
                <a:solidFill>
                  <a:prstClr val="black"/>
                </a:solidFill>
              </a:rPr>
              <a:t>المصانع</a:t>
            </a:r>
            <a:endParaRPr lang="de-DE" sz="4400" dirty="0">
              <a:solidFill>
                <a:prstClr val="black"/>
              </a:solidFill>
            </a:endParaRPr>
          </a:p>
          <a:p>
            <a:pPr lvl="0" algn="r" rtl="1"/>
            <a:r>
              <a:rPr lang="ar-LB" sz="4400" dirty="0" smtClean="0">
                <a:solidFill>
                  <a:prstClr val="black"/>
                </a:solidFill>
              </a:rPr>
              <a:t>&gt;تأمين </a:t>
            </a:r>
            <a:r>
              <a:rPr lang="ar-LB" sz="4400" dirty="0">
                <a:solidFill>
                  <a:prstClr val="black"/>
                </a:solidFill>
              </a:rPr>
              <a:t>العدالة والمساواة</a:t>
            </a:r>
            <a:endParaRPr lang="de-DE" sz="4400" dirty="0">
              <a:solidFill>
                <a:prstClr val="black"/>
              </a:solidFill>
            </a:endParaRPr>
          </a:p>
          <a:p>
            <a:pPr lvl="0" algn="r" rtl="1"/>
            <a:r>
              <a:rPr lang="ar-LB" sz="4400" dirty="0" smtClean="0">
                <a:solidFill>
                  <a:prstClr val="black"/>
                </a:solidFill>
              </a:rPr>
              <a:t>&gt;تنظيم </a:t>
            </a:r>
            <a:r>
              <a:rPr lang="ar-LB" sz="4400" dirty="0">
                <a:solidFill>
                  <a:prstClr val="black"/>
                </a:solidFill>
              </a:rPr>
              <a:t>الأمن العام وحماية الشعب</a:t>
            </a:r>
            <a:endParaRPr lang="de-DE" sz="4400" dirty="0">
              <a:solidFill>
                <a:prstClr val="black"/>
              </a:solidFill>
            </a:endParaRPr>
          </a:p>
          <a:p>
            <a:pPr lvl="0" algn="r" rtl="1"/>
            <a:r>
              <a:rPr lang="ar-LB" sz="4400" dirty="0" smtClean="0">
                <a:solidFill>
                  <a:prstClr val="black"/>
                </a:solidFill>
              </a:rPr>
              <a:t>&gt;التخلص </a:t>
            </a:r>
            <a:r>
              <a:rPr lang="ar-LB" sz="4400" dirty="0">
                <a:solidFill>
                  <a:prstClr val="black"/>
                </a:solidFill>
              </a:rPr>
              <a:t>من النفايات</a:t>
            </a:r>
            <a:endParaRPr lang="de-DE" sz="4400" dirty="0">
              <a:solidFill>
                <a:prstClr val="black"/>
              </a:solidFill>
            </a:endParaRPr>
          </a:p>
          <a:p>
            <a:pPr lvl="0" algn="r" rtl="1"/>
            <a:r>
              <a:rPr lang="ar-LB" sz="4400" dirty="0" smtClean="0">
                <a:solidFill>
                  <a:prstClr val="black"/>
                </a:solidFill>
              </a:rPr>
              <a:t>&gt;تحسين </a:t>
            </a:r>
            <a:r>
              <a:rPr lang="ar-LB" sz="4400" dirty="0">
                <a:solidFill>
                  <a:prstClr val="black"/>
                </a:solidFill>
              </a:rPr>
              <a:t>الأداء السياسي و تحقيق العدالة</a:t>
            </a:r>
            <a:endParaRPr lang="de-DE" sz="4400" dirty="0">
              <a:solidFill>
                <a:prstClr val="black"/>
              </a:solidFill>
            </a:endParaRPr>
          </a:p>
          <a:p>
            <a:pPr lvl="0" algn="r" rtl="1"/>
            <a:r>
              <a:rPr lang="ar-LB" sz="4400" dirty="0" smtClean="0">
                <a:solidFill>
                  <a:prstClr val="black"/>
                </a:solidFill>
              </a:rPr>
              <a:t>&gt;مخيمات </a:t>
            </a:r>
            <a:r>
              <a:rPr lang="ar-LB" sz="4400" dirty="0">
                <a:solidFill>
                  <a:prstClr val="black"/>
                </a:solidFill>
              </a:rPr>
              <a:t>اللاجئين</a:t>
            </a:r>
            <a:endParaRPr lang="de-DE" sz="4400" dirty="0">
              <a:solidFill>
                <a:prstClr val="black"/>
              </a:solidFill>
            </a:endParaRPr>
          </a:p>
          <a:p>
            <a:pPr lvl="0" algn="r" rtl="1"/>
            <a:r>
              <a:rPr lang="ar-LB" sz="4400" dirty="0" smtClean="0">
                <a:solidFill>
                  <a:prstClr val="black"/>
                </a:solidFill>
              </a:rPr>
              <a:t>&gt;إنشاء </a:t>
            </a:r>
            <a:r>
              <a:rPr lang="ar-LB" sz="4400" dirty="0">
                <a:solidFill>
                  <a:prstClr val="black"/>
                </a:solidFill>
              </a:rPr>
              <a:t>مراكز للشباب</a:t>
            </a:r>
            <a:endParaRPr lang="de-DE" sz="4400" dirty="0">
              <a:solidFill>
                <a:prstClr val="black"/>
              </a:solidFill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818149" y="22547059"/>
            <a:ext cx="13066295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en-US" sz="3600" dirty="0" smtClean="0"/>
              <a:t>                </a:t>
            </a:r>
            <a:r>
              <a:rPr lang="ar-LB" sz="3600" dirty="0" smtClean="0"/>
              <a:t>المواصلات</a:t>
            </a:r>
            <a:endParaRPr lang="de-DE" sz="3600" dirty="0"/>
          </a:p>
          <a:p>
            <a:pPr algn="r" rtl="1"/>
            <a:r>
              <a:rPr lang="ar-LB" sz="3200" dirty="0"/>
              <a:t>_ترميم و تحديث شبكة المواصلات ، وتوسيع الشوارع في شمال لبنان وبخاصة في طرابلس </a:t>
            </a:r>
            <a:endParaRPr lang="de-DE" sz="3200" dirty="0"/>
          </a:p>
          <a:p>
            <a:pPr algn="r" rtl="1"/>
            <a:r>
              <a:rPr lang="ar-LB" sz="3200" dirty="0"/>
              <a:t>_بناء الأرصفة</a:t>
            </a:r>
            <a:endParaRPr lang="de-DE" sz="3200" dirty="0"/>
          </a:p>
          <a:p>
            <a:pPr algn="r" rtl="1"/>
            <a:r>
              <a:rPr lang="ar-LB" sz="3200" dirty="0"/>
              <a:t>_إنشاء خطوط آمنة للمشاة</a:t>
            </a:r>
            <a:endParaRPr lang="de-DE" sz="3200" dirty="0"/>
          </a:p>
          <a:p>
            <a:pPr algn="r" rtl="1"/>
            <a:r>
              <a:rPr lang="ar-LB" sz="3200" dirty="0"/>
              <a:t>_تنظيم الباصات على الأوتوستراد وتحديثها </a:t>
            </a:r>
            <a:endParaRPr lang="de-DE" sz="3200" dirty="0"/>
          </a:p>
          <a:p>
            <a:pPr algn="r" rtl="1"/>
            <a:r>
              <a:rPr lang="ar-LB" sz="3200" dirty="0"/>
              <a:t>_تحديث التاكسي وتنظيم وقته داخل المدن</a:t>
            </a:r>
            <a:endParaRPr lang="de-DE" sz="3200" dirty="0"/>
          </a:p>
          <a:p>
            <a:pPr algn="r" rtl="1"/>
            <a:r>
              <a:rPr lang="ar-LB" sz="3200" dirty="0"/>
              <a:t>_بناء الجسور على الأتوستراد للمشاة</a:t>
            </a:r>
            <a:endParaRPr lang="de-DE" sz="3200" dirty="0"/>
          </a:p>
          <a:p>
            <a:pPr algn="r" rtl="1"/>
            <a:r>
              <a:rPr lang="ar-LB" sz="3200" dirty="0"/>
              <a:t>_وضع الإشارات الضوئية لتنظيم السير</a:t>
            </a:r>
            <a:endParaRPr lang="de-DE" sz="3200" dirty="0"/>
          </a:p>
          <a:p>
            <a:pPr algn="r" rtl="1"/>
            <a:r>
              <a:rPr lang="ar-LB" sz="3200" dirty="0"/>
              <a:t>_تأسيس شركة من قبل الدولة لتنظيم المواصلات وتأمين عمل للسائقين</a:t>
            </a:r>
            <a:endParaRPr lang="de-DE" sz="3200" dirty="0"/>
          </a:p>
          <a:p>
            <a:pPr algn="r" rtl="1"/>
            <a:r>
              <a:rPr lang="ar-LB" sz="3200" dirty="0"/>
              <a:t>_وضع خريطة واضحة للمواصلات</a:t>
            </a:r>
            <a:endParaRPr lang="de-DE" sz="3200" dirty="0"/>
          </a:p>
          <a:p>
            <a:pPr algn="r" rtl="1"/>
            <a:r>
              <a:rPr lang="ar-LB" sz="3200" dirty="0"/>
              <a:t>_موقع الكترونية للمواصلات</a:t>
            </a:r>
            <a:endParaRPr lang="de-DE" sz="3200" dirty="0"/>
          </a:p>
          <a:p>
            <a:pPr algn="r" rtl="1"/>
            <a:r>
              <a:rPr lang="ar-LB" sz="3200" dirty="0"/>
              <a:t>_زراعة الأشجار والأزهار على جانبي الشوارع لتجميلها ولتنقية الهواء من دخان السيارات </a:t>
            </a:r>
            <a:endParaRPr lang="de-DE" sz="3200" dirty="0"/>
          </a:p>
          <a:p>
            <a:pPr algn="r" rtl="1"/>
            <a:r>
              <a:rPr lang="ar-LB" sz="3200" dirty="0"/>
              <a:t>_تنظيم السرعة و تحديدها في كل شارع</a:t>
            </a:r>
            <a:endParaRPr lang="de-DE" sz="3200" dirty="0"/>
          </a:p>
          <a:p>
            <a:pPr algn="r"/>
            <a:r>
              <a:rPr lang="ar-LB" sz="3200" dirty="0"/>
              <a:t>_وضع استراتيجية لبناء شبكة خطوط حديدية تربط الداخل بالساحل اللبناني </a:t>
            </a:r>
            <a:endParaRPr lang="de-DE" sz="3200" dirty="0"/>
          </a:p>
        </p:txBody>
      </p:sp>
      <p:sp>
        <p:nvSpPr>
          <p:cNvPr id="59" name="Rechteck 58"/>
          <p:cNvSpPr/>
          <p:nvPr/>
        </p:nvSpPr>
        <p:spPr>
          <a:xfrm>
            <a:off x="16146378" y="31852873"/>
            <a:ext cx="1451008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en-US" sz="3600" dirty="0" smtClean="0"/>
              <a:t>              </a:t>
            </a:r>
            <a:r>
              <a:rPr lang="ar-LB" sz="3600" dirty="0" smtClean="0"/>
              <a:t>الأبنية </a:t>
            </a:r>
            <a:r>
              <a:rPr lang="ar-LB" sz="3600" dirty="0"/>
              <a:t>والعمران</a:t>
            </a:r>
            <a:endParaRPr lang="de-DE" sz="3600" dirty="0"/>
          </a:p>
          <a:p>
            <a:pPr algn="r" rtl="1"/>
            <a:r>
              <a:rPr lang="ar-LB" sz="3200" dirty="0"/>
              <a:t>_هدم الأبنية القديمة والمتهالكة  وبناء بنايات (ناطحات سحاب) مكانها لأن عدد السكان في ازدياد مستمر.</a:t>
            </a:r>
            <a:endParaRPr lang="de-DE" sz="3200" dirty="0"/>
          </a:p>
          <a:p>
            <a:pPr algn="r" rtl="1"/>
            <a:r>
              <a:rPr lang="ar-LB" sz="3200" dirty="0" smtClean="0"/>
              <a:t>_</a:t>
            </a:r>
            <a:r>
              <a:rPr lang="en-US" sz="3200" dirty="0" smtClean="0"/>
              <a:t>         </a:t>
            </a:r>
            <a:r>
              <a:rPr lang="ar-LB" sz="3200" dirty="0" smtClean="0"/>
              <a:t>إنشاء </a:t>
            </a:r>
            <a:r>
              <a:rPr lang="ar-LB" sz="3200" dirty="0"/>
              <a:t>مواقف للسيارات تحت الأرض </a:t>
            </a:r>
            <a:endParaRPr lang="de-DE" sz="3200" dirty="0"/>
          </a:p>
          <a:p>
            <a:pPr algn="r" rtl="1"/>
            <a:r>
              <a:rPr lang="ar-LB" sz="3200" dirty="0"/>
              <a:t>_دهن الأبنية الغير مدهونة وبخاصة في الضواحي الفقيرة مما يُجمل المحيط </a:t>
            </a:r>
            <a:endParaRPr lang="de-DE" sz="3200" dirty="0"/>
          </a:p>
          <a:p>
            <a:pPr algn="r" rtl="1"/>
            <a:r>
              <a:rPr lang="ar-LB" sz="3200" dirty="0"/>
              <a:t>_زراعة الأشجار والأزهار على سطوح الأبنية </a:t>
            </a:r>
            <a:endParaRPr lang="de-DE" sz="3200" dirty="0"/>
          </a:p>
          <a:p>
            <a:pPr algn="r" rtl="1"/>
            <a:r>
              <a:rPr lang="ar-LB" sz="3200" dirty="0"/>
              <a:t>_تنظيم الأبنية حسب قانون التنظيم المدني لنحصل على مخطط جميل للمدينة</a:t>
            </a:r>
            <a:endParaRPr lang="de-DE" sz="3200" dirty="0"/>
          </a:p>
          <a:p>
            <a:pPr algn="r" rtl="1"/>
            <a:r>
              <a:rPr lang="ar-LB" sz="3200" dirty="0"/>
              <a:t>_إنشاء حدائق عامة والإعتناء بالموجود منها وتجميلها</a:t>
            </a:r>
            <a:endParaRPr lang="de-DE" sz="3200" dirty="0"/>
          </a:p>
          <a:p>
            <a:pPr algn="r" rtl="1"/>
            <a:r>
              <a:rPr lang="ar-LB" sz="3200" dirty="0"/>
              <a:t>_تصميم حديقة صغيرة جانب كل تجمع سكني</a:t>
            </a:r>
            <a:endParaRPr lang="de-DE" sz="3200" dirty="0"/>
          </a:p>
          <a:p>
            <a:pPr algn="r" rtl="1"/>
            <a:r>
              <a:rPr lang="ar-LB" sz="3200" dirty="0"/>
              <a:t>_توفير التدفئة المركزية وبخاصة في المناطق الداخلية الباردة وجعل أسعار الوقود متدنية</a:t>
            </a:r>
            <a:endParaRPr lang="de-DE" sz="3200" dirty="0"/>
          </a:p>
        </p:txBody>
      </p:sp>
      <p:sp>
        <p:nvSpPr>
          <p:cNvPr id="60" name="Rechteck 59"/>
          <p:cNvSpPr/>
          <p:nvPr/>
        </p:nvSpPr>
        <p:spPr>
          <a:xfrm>
            <a:off x="-818142" y="33085939"/>
            <a:ext cx="1600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 rtl="1"/>
            <a:r>
              <a:rPr lang="en-US" sz="3600" dirty="0" smtClean="0"/>
              <a:t>               </a:t>
            </a:r>
            <a:r>
              <a:rPr lang="ar-LB" sz="3600" dirty="0" smtClean="0"/>
              <a:t>ترميم </a:t>
            </a:r>
            <a:r>
              <a:rPr lang="ar-LB" sz="3600" dirty="0"/>
              <a:t>الآثار والعناية بها</a:t>
            </a:r>
            <a:endParaRPr lang="de-DE" sz="3600" dirty="0"/>
          </a:p>
          <a:p>
            <a:pPr algn="r"/>
            <a:r>
              <a:rPr lang="ar-LB" sz="3200" dirty="0"/>
              <a:t>_وهذا هو ما يجب على الدولة فعله لأنه يجذب السياح و يعطي للمنطقة أهمية أكبر</a:t>
            </a:r>
            <a:endParaRPr lang="de-DE" sz="3200" dirty="0"/>
          </a:p>
        </p:txBody>
      </p:sp>
      <p:sp>
        <p:nvSpPr>
          <p:cNvPr id="61" name="Rechteck 60"/>
          <p:cNvSpPr/>
          <p:nvPr/>
        </p:nvSpPr>
        <p:spPr>
          <a:xfrm>
            <a:off x="1251283" y="31635512"/>
            <a:ext cx="1379330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en-US" sz="3600" dirty="0" smtClean="0"/>
              <a:t>             </a:t>
            </a:r>
            <a:r>
              <a:rPr lang="ar-LB" sz="3600" dirty="0" smtClean="0"/>
              <a:t>تغيير </a:t>
            </a:r>
            <a:r>
              <a:rPr lang="ar-LB" sz="3600" dirty="0"/>
              <a:t>المنهج التعليمي</a:t>
            </a:r>
            <a:endParaRPr lang="de-DE" sz="3600" dirty="0"/>
          </a:p>
          <a:p>
            <a:pPr algn="r"/>
            <a:r>
              <a:rPr lang="ar-LB" sz="3200" dirty="0"/>
              <a:t>_تغيير المنهج ليعتمد على البحث العلمي والعمل التقني والفهم، أكثر من اعتماده على الحفظ</a:t>
            </a:r>
            <a:endParaRPr lang="de-DE" sz="3200" dirty="0"/>
          </a:p>
        </p:txBody>
      </p:sp>
      <p:sp>
        <p:nvSpPr>
          <p:cNvPr id="62" name="Rechteck 61"/>
          <p:cNvSpPr/>
          <p:nvPr/>
        </p:nvSpPr>
        <p:spPr>
          <a:xfrm>
            <a:off x="1491920" y="34629231"/>
            <a:ext cx="1369193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en-US" sz="3600" dirty="0" smtClean="0"/>
              <a:t>                     </a:t>
            </a:r>
            <a:r>
              <a:rPr lang="ar-LB" sz="3600" dirty="0" smtClean="0"/>
              <a:t>تنظيم </a:t>
            </a:r>
            <a:r>
              <a:rPr lang="ar-LB" sz="3600" dirty="0"/>
              <a:t>التجارة</a:t>
            </a:r>
            <a:endParaRPr lang="de-DE" sz="3600" dirty="0"/>
          </a:p>
          <a:p>
            <a:pPr algn="r" rtl="1"/>
            <a:r>
              <a:rPr lang="ar-LB" sz="3200" dirty="0"/>
              <a:t>_إغلاق المحلات الكبيرة يوم في الاسبوع لترك فرصة و مجال للمحلات الصغيرة  لتقوم بالتجارة</a:t>
            </a:r>
            <a:endParaRPr lang="de-DE" sz="3200" dirty="0"/>
          </a:p>
          <a:p>
            <a:pPr algn="r" rtl="1"/>
            <a:r>
              <a:rPr lang="ar-LB" sz="3200" dirty="0"/>
              <a:t>_تنظيم الاستيراد والتصدير </a:t>
            </a:r>
            <a:endParaRPr lang="de-DE" sz="3200" dirty="0"/>
          </a:p>
          <a:p>
            <a:pPr algn="r" rtl="1"/>
            <a:r>
              <a:rPr lang="ar-LB" sz="3200" dirty="0"/>
              <a:t>_وقف استيراد المنتجات الزراعية في موسمها في لبنان كمنع استيراد البطاطا الأجنبية في موسم البطاطا حيث يكون هناك فائض لدى المزارعين اللبنانيين على الدولة المساعدة في تصريفه.</a:t>
            </a:r>
            <a:endParaRPr lang="de-DE" sz="3200" dirty="0"/>
          </a:p>
          <a:p>
            <a:pPr algn="r" rtl="1"/>
            <a:r>
              <a:rPr lang="ar-LB" sz="3200" dirty="0"/>
              <a:t>_رفع كلفة الجمارك على السلع المستوردة</a:t>
            </a:r>
            <a:endParaRPr lang="de-DE" sz="3200" dirty="0"/>
          </a:p>
          <a:p>
            <a:pPr algn="r"/>
            <a:r>
              <a:rPr lang="ar-LB" sz="3200" dirty="0"/>
              <a:t>_تحديد عدد الفروع المتاح للفرد افتتاحها في منطقة واحدة</a:t>
            </a:r>
            <a:endParaRPr lang="de-DE" sz="3200" dirty="0"/>
          </a:p>
        </p:txBody>
      </p:sp>
      <p:sp>
        <p:nvSpPr>
          <p:cNvPr id="63" name="Rechteck 62"/>
          <p:cNvSpPr/>
          <p:nvPr/>
        </p:nvSpPr>
        <p:spPr>
          <a:xfrm>
            <a:off x="914402" y="38337072"/>
            <a:ext cx="1426945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en-US" sz="3200" dirty="0" smtClean="0"/>
              <a:t>                </a:t>
            </a:r>
            <a:r>
              <a:rPr lang="ar-LB" sz="3600" dirty="0" smtClean="0"/>
              <a:t>مخيمات </a:t>
            </a:r>
            <a:r>
              <a:rPr lang="ar-LB" sz="3600" dirty="0"/>
              <a:t>لللاجئين</a:t>
            </a:r>
            <a:endParaRPr lang="de-DE" sz="3600" dirty="0"/>
          </a:p>
          <a:p>
            <a:pPr algn="r" rtl="1"/>
            <a:r>
              <a:rPr lang="ar-LB" sz="3200" dirty="0"/>
              <a:t>_يجب على الدولة ان تقدم لللاجئين مخيمات تقيهم برد الشتاء وحر الصيف وتنظم المساعدات المالية لهم وأن تعاملهم باحترام</a:t>
            </a:r>
            <a:endParaRPr lang="de-DE" sz="3200" dirty="0"/>
          </a:p>
        </p:txBody>
      </p:sp>
      <p:sp>
        <p:nvSpPr>
          <p:cNvPr id="3" name="Rechteck 2"/>
          <p:cNvSpPr/>
          <p:nvPr/>
        </p:nvSpPr>
        <p:spPr>
          <a:xfrm>
            <a:off x="14534147" y="10872084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LB" sz="3200" dirty="0"/>
              <a:t>اتحاد بلديات منطقة الجومة عكار</a:t>
            </a:r>
            <a:endParaRPr lang="de-DE" sz="3200" dirty="0"/>
          </a:p>
          <a:p>
            <a:pPr algn="just" rtl="1"/>
            <a:r>
              <a:rPr lang="ar-LB" sz="3200" dirty="0" smtClean="0"/>
              <a:t>السيد فادي بربر</a:t>
            </a:r>
            <a:endParaRPr lang="de-DE" sz="3200" dirty="0"/>
          </a:p>
          <a:p>
            <a:pPr algn="just" rtl="1"/>
            <a:r>
              <a:rPr lang="ar-LB" sz="3200" dirty="0" smtClean="0"/>
              <a:t>165500 </a:t>
            </a:r>
            <a:r>
              <a:rPr lang="ar-LB" sz="3200" dirty="0" smtClean="0"/>
              <a:t>نسمة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12013333" y="11626440"/>
            <a:ext cx="27398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LB" sz="3200" dirty="0"/>
              <a:t>اتحاد بلديات المنية</a:t>
            </a:r>
            <a:endParaRPr lang="de-DE" sz="3200" dirty="0"/>
          </a:p>
          <a:p>
            <a:pPr algn="just" rtl="1"/>
            <a:r>
              <a:rPr lang="ar-LB" sz="3200" dirty="0" smtClean="0"/>
              <a:t>السيد عماد مطر</a:t>
            </a:r>
            <a:endParaRPr lang="de-DE" sz="3200" dirty="0"/>
          </a:p>
          <a:p>
            <a:pPr algn="just" rtl="1"/>
            <a:r>
              <a:rPr lang="ar-LB" sz="3200" dirty="0" smtClean="0"/>
              <a:t>23356 نسمة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8140905" y="18427915"/>
            <a:ext cx="44681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LB" sz="3200" dirty="0"/>
              <a:t>اتحاد بلديات قضاء بشري</a:t>
            </a:r>
            <a:endParaRPr lang="de-DE" sz="3200" dirty="0"/>
          </a:p>
          <a:p>
            <a:pPr algn="just" rtl="1"/>
            <a:r>
              <a:rPr lang="ar-LB" sz="3200" dirty="0" smtClean="0"/>
              <a:t>السيد ايلي مخلوق</a:t>
            </a:r>
          </a:p>
          <a:p>
            <a:pPr algn="just" rtl="1"/>
            <a:r>
              <a:rPr lang="ar-LB" sz="3200" dirty="0" smtClean="0"/>
              <a:t>32000 نسمة</a:t>
            </a:r>
          </a:p>
        </p:txBody>
      </p:sp>
      <p:sp>
        <p:nvSpPr>
          <p:cNvPr id="6" name="Rechteck 5"/>
          <p:cNvSpPr/>
          <p:nvPr/>
        </p:nvSpPr>
        <p:spPr>
          <a:xfrm>
            <a:off x="11229998" y="15184189"/>
            <a:ext cx="31116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LB" sz="3200" dirty="0"/>
              <a:t>اتحاد بلديات الضنية</a:t>
            </a:r>
            <a:endParaRPr lang="de-DE" sz="3200" dirty="0"/>
          </a:p>
          <a:p>
            <a:pPr algn="just" rtl="1"/>
            <a:r>
              <a:rPr lang="ar-LB" sz="3200" dirty="0" smtClean="0"/>
              <a:t>السيد محمد </a:t>
            </a:r>
            <a:r>
              <a:rPr lang="ar-LB" sz="3200" dirty="0"/>
              <a:t>سعدية</a:t>
            </a:r>
            <a:endParaRPr lang="de-DE" sz="3200" dirty="0"/>
          </a:p>
          <a:p>
            <a:pPr algn="just" rtl="1"/>
            <a:r>
              <a:rPr lang="ar-LB" sz="3200" dirty="0" smtClean="0"/>
              <a:t>92000 نسمة</a:t>
            </a:r>
            <a:endParaRPr lang="de-DE" sz="3200" dirty="0"/>
          </a:p>
        </p:txBody>
      </p:sp>
      <p:sp>
        <p:nvSpPr>
          <p:cNvPr id="8" name="Rechteck 7"/>
          <p:cNvSpPr/>
          <p:nvPr/>
        </p:nvSpPr>
        <p:spPr>
          <a:xfrm>
            <a:off x="7217865" y="16498402"/>
            <a:ext cx="34180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LB" sz="3200" dirty="0"/>
              <a:t>اتحاد بلديات الكورة</a:t>
            </a:r>
            <a:endParaRPr lang="de-DE" sz="3200" dirty="0"/>
          </a:p>
          <a:p>
            <a:pPr algn="just" rtl="1"/>
            <a:r>
              <a:rPr lang="ar-LB" sz="3200" dirty="0"/>
              <a:t>المهندس كرسم </a:t>
            </a:r>
            <a:r>
              <a:rPr lang="ar-LB" sz="3200" dirty="0" smtClean="0"/>
              <a:t>بوكريم</a:t>
            </a:r>
          </a:p>
          <a:p>
            <a:pPr algn="just" rtl="1"/>
            <a:r>
              <a:rPr lang="ar-LB" sz="3200" dirty="0" smtClean="0"/>
              <a:t>54500 </a:t>
            </a:r>
            <a:r>
              <a:rPr lang="ar-LB" sz="3200" dirty="0" smtClean="0"/>
              <a:t>نسمة</a:t>
            </a:r>
            <a:endParaRPr lang="de-DE" sz="3200" dirty="0"/>
          </a:p>
        </p:txBody>
      </p:sp>
      <p:sp>
        <p:nvSpPr>
          <p:cNvPr id="9" name="Rechteck 8"/>
          <p:cNvSpPr/>
          <p:nvPr/>
        </p:nvSpPr>
        <p:spPr>
          <a:xfrm>
            <a:off x="6761739" y="13897299"/>
            <a:ext cx="48848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LB" sz="3200" dirty="0"/>
              <a:t>اتحاد بلديات الفيحاء </a:t>
            </a:r>
            <a:endParaRPr lang="de-DE" sz="3200" dirty="0"/>
          </a:p>
          <a:p>
            <a:pPr algn="just" rtl="1"/>
            <a:r>
              <a:rPr lang="ar-LB" sz="3200" dirty="0"/>
              <a:t>المهندس احمد قمر الدين</a:t>
            </a:r>
            <a:endParaRPr lang="de-DE" sz="3200" dirty="0"/>
          </a:p>
          <a:p>
            <a:pPr algn="just" rtl="1"/>
            <a:r>
              <a:rPr lang="ar-LB" sz="3200" dirty="0" smtClean="0"/>
              <a:t>600000 نسمة</a:t>
            </a:r>
            <a:endParaRPr lang="de-DE" sz="3200" dirty="0"/>
          </a:p>
        </p:txBody>
      </p:sp>
      <p:sp>
        <p:nvSpPr>
          <p:cNvPr id="10" name="Rechteck 9"/>
          <p:cNvSpPr/>
          <p:nvPr/>
        </p:nvSpPr>
        <p:spPr>
          <a:xfrm>
            <a:off x="10240217" y="16861855"/>
            <a:ext cx="39570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LB" sz="3200" dirty="0"/>
              <a:t>اتحاد بلديات قضاء زغرتا</a:t>
            </a:r>
            <a:endParaRPr lang="de-DE" sz="3200" dirty="0"/>
          </a:p>
          <a:p>
            <a:pPr algn="just" rtl="1"/>
            <a:r>
              <a:rPr lang="ar-LB" sz="3200" dirty="0" smtClean="0"/>
              <a:t>السيد زعني </a:t>
            </a:r>
            <a:r>
              <a:rPr lang="ar-LB" sz="3200" dirty="0"/>
              <a:t>خير</a:t>
            </a:r>
            <a:endParaRPr lang="de-DE" sz="3200" dirty="0"/>
          </a:p>
          <a:p>
            <a:pPr algn="just" rtl="1"/>
            <a:r>
              <a:rPr lang="ar-LB" sz="3200" dirty="0" smtClean="0"/>
              <a:t>53000 نسمة</a:t>
            </a:r>
            <a:endParaRPr lang="de-DE" sz="3200" dirty="0"/>
          </a:p>
        </p:txBody>
      </p:sp>
      <p:sp>
        <p:nvSpPr>
          <p:cNvPr id="12" name="Rechteck 11"/>
          <p:cNvSpPr/>
          <p:nvPr/>
        </p:nvSpPr>
        <p:spPr>
          <a:xfrm>
            <a:off x="962532" y="41117305"/>
            <a:ext cx="1422132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en-US" sz="3600" dirty="0" smtClean="0"/>
              <a:t>                 </a:t>
            </a:r>
            <a:r>
              <a:rPr lang="ar-LB" sz="3600" dirty="0" smtClean="0"/>
              <a:t>إنشاء </a:t>
            </a:r>
            <a:r>
              <a:rPr lang="ar-LB" sz="3600" dirty="0"/>
              <a:t>مراكز للشباب</a:t>
            </a:r>
            <a:endParaRPr lang="de-DE" sz="3600" dirty="0"/>
          </a:p>
          <a:p>
            <a:pPr algn="r"/>
            <a:r>
              <a:rPr lang="ar-LB" sz="3200" dirty="0"/>
              <a:t>_أي إنشاء مراكز وملاعب لكرة القدم والرسم والمسرح والموسيقى وتحفيظ القرآن الكريم وللسباحة  الخ.... ليمضي الشباب أوقات فراغهم فيها مما يساعد في تنمية قدراتهم ومهاراتهم</a:t>
            </a:r>
            <a:endParaRPr lang="de-DE" sz="3200" dirty="0"/>
          </a:p>
        </p:txBody>
      </p:sp>
      <p:sp>
        <p:nvSpPr>
          <p:cNvPr id="13" name="Rechteck 12"/>
          <p:cNvSpPr/>
          <p:nvPr/>
        </p:nvSpPr>
        <p:spPr>
          <a:xfrm>
            <a:off x="16892334" y="36633750"/>
            <a:ext cx="1381225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en-US" sz="3600" dirty="0" smtClean="0"/>
              <a:t>                </a:t>
            </a:r>
            <a:r>
              <a:rPr lang="ar-LB" sz="3600" dirty="0" smtClean="0"/>
              <a:t>تنظيم </a:t>
            </a:r>
            <a:r>
              <a:rPr lang="ar-LB" sz="3600" dirty="0"/>
              <a:t>الأمن العام وحماية الشعب </a:t>
            </a:r>
            <a:endParaRPr lang="de-DE" sz="3600" dirty="0"/>
          </a:p>
          <a:p>
            <a:pPr algn="r" rtl="1"/>
            <a:r>
              <a:rPr lang="ar-LB" sz="3200" dirty="0"/>
              <a:t>_يجب على الشرطة أن تعامل الشعب باحترام ومساواة وعدالة </a:t>
            </a:r>
            <a:endParaRPr lang="de-DE" sz="3200" dirty="0"/>
          </a:p>
          <a:p>
            <a:pPr algn="r"/>
            <a:r>
              <a:rPr lang="ar-LB" sz="3200" dirty="0"/>
              <a:t>_يجب عليها ان تفرض العقوبات على المخالفين والمخلين بالأمن، وأن لا تقبل الرشوة من أحد</a:t>
            </a:r>
            <a:endParaRPr lang="de-DE" sz="3200" dirty="0"/>
          </a:p>
        </p:txBody>
      </p:sp>
      <p:sp>
        <p:nvSpPr>
          <p:cNvPr id="15" name="Rechteck 14"/>
          <p:cNvSpPr/>
          <p:nvPr/>
        </p:nvSpPr>
        <p:spPr>
          <a:xfrm>
            <a:off x="16555452" y="38923807"/>
            <a:ext cx="1434164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en-US" sz="3200" dirty="0" smtClean="0"/>
              <a:t>                   </a:t>
            </a:r>
            <a:r>
              <a:rPr lang="ar-LB" sz="3600" dirty="0" smtClean="0"/>
              <a:t>تحقيق </a:t>
            </a:r>
            <a:r>
              <a:rPr lang="ar-LB" sz="3600" dirty="0"/>
              <a:t>العدالة والمساواة </a:t>
            </a:r>
            <a:endParaRPr lang="de-DE" sz="3600" dirty="0"/>
          </a:p>
          <a:p>
            <a:pPr algn="r" rtl="1"/>
            <a:r>
              <a:rPr lang="ar-LB" sz="3200" dirty="0"/>
              <a:t>_يجب أن تسود العدالة والمساواة بين أفراد المجتمع. فللغنيّ نفس الحقوق ذاتها التي هي للفقير أو لليتيم </a:t>
            </a:r>
            <a:endParaRPr lang="de-DE" sz="3200" dirty="0"/>
          </a:p>
          <a:p>
            <a:pPr algn="r" rtl="1"/>
            <a:r>
              <a:rPr lang="ar-LB" sz="3200" dirty="0"/>
              <a:t>_ يجب إحترام اللاجئين وتأمين العدالة لهم</a:t>
            </a:r>
            <a:endParaRPr lang="de-DE" sz="3200" dirty="0"/>
          </a:p>
          <a:p>
            <a:pPr algn="r" rtl="1"/>
            <a:r>
              <a:rPr lang="ar-LB" sz="3200" dirty="0"/>
              <a:t>_رفض الواسطة</a:t>
            </a:r>
            <a:endParaRPr lang="de-DE" sz="3200" dirty="0"/>
          </a:p>
        </p:txBody>
      </p:sp>
      <p:sp>
        <p:nvSpPr>
          <p:cNvPr id="16" name="Rechteck 15"/>
          <p:cNvSpPr/>
          <p:nvPr/>
        </p:nvSpPr>
        <p:spPr>
          <a:xfrm>
            <a:off x="16053589" y="41069179"/>
            <a:ext cx="147472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en-US" sz="3200" dirty="0" smtClean="0"/>
              <a:t>                      </a:t>
            </a:r>
            <a:r>
              <a:rPr lang="ar-LB" sz="3600" dirty="0" smtClean="0"/>
              <a:t>تحسين </a:t>
            </a:r>
            <a:r>
              <a:rPr lang="ar-LB" sz="3600" dirty="0"/>
              <a:t>الأداء السياسي وتحقيق العدالة في المجتمعات</a:t>
            </a:r>
            <a:endParaRPr lang="de-DE" sz="3600" dirty="0"/>
          </a:p>
          <a:p>
            <a:pPr algn="r" rtl="1"/>
            <a:r>
              <a:rPr lang="ar-LB" sz="3200" dirty="0"/>
              <a:t>_يجب أن تحقق الشفافية في الانتخابات البلدية وتجريم شراء الاصوات من الناخبين مما يضمن وصول الشخص المناسب الى المكان المناسب بغض لنظر عن وضعه المادي. </a:t>
            </a:r>
            <a:endParaRPr lang="de-DE" sz="3200" dirty="0"/>
          </a:p>
          <a:p>
            <a:pPr algn="r" rtl="1"/>
            <a:r>
              <a:rPr lang="ar-LB" sz="3200" dirty="0"/>
              <a:t>_تغيير بعض القوانين لتحسين السياسة و لتأمين المساواة و العدالة  كإبعاد الطائفية عن المشهد السياسي.</a:t>
            </a:r>
            <a:endParaRPr lang="de-DE" sz="3200" dirty="0"/>
          </a:p>
        </p:txBody>
      </p:sp>
      <p:sp>
        <p:nvSpPr>
          <p:cNvPr id="17" name="Rechteck 16"/>
          <p:cNvSpPr/>
          <p:nvPr/>
        </p:nvSpPr>
        <p:spPr>
          <a:xfrm>
            <a:off x="-818142" y="39979995"/>
            <a:ext cx="1600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 rtl="1"/>
            <a:r>
              <a:rPr lang="en-US" sz="3600" dirty="0" smtClean="0"/>
              <a:t>              </a:t>
            </a:r>
            <a:r>
              <a:rPr lang="ar-LB" sz="3600" dirty="0" smtClean="0"/>
              <a:t>التخلص </a:t>
            </a:r>
            <a:r>
              <a:rPr lang="ar-LB" sz="3600" dirty="0"/>
              <a:t>من النفايات</a:t>
            </a:r>
            <a:endParaRPr lang="de-DE" sz="3600" dirty="0"/>
          </a:p>
          <a:p>
            <a:pPr algn="r"/>
            <a:r>
              <a:rPr lang="ar-LB" sz="3200" dirty="0"/>
              <a:t>_يوجد طرق عديدة للتخلص من النفايات</a:t>
            </a:r>
            <a:endParaRPr lang="de-DE" sz="3200" dirty="0"/>
          </a:p>
        </p:txBody>
      </p:sp>
      <p:sp>
        <p:nvSpPr>
          <p:cNvPr id="18" name="Rechteck 17"/>
          <p:cNvSpPr/>
          <p:nvPr/>
        </p:nvSpPr>
        <p:spPr>
          <a:xfrm>
            <a:off x="144384" y="42933869"/>
            <a:ext cx="1503947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LB" sz="3600" dirty="0" smtClean="0"/>
              <a:t>              نقل </a:t>
            </a:r>
            <a:r>
              <a:rPr lang="ar-LB" sz="3600" dirty="0"/>
              <a:t>الثقل السكاني تدريجياالى المناطق الداخلية  و تأمين حياة كريمة لهم</a:t>
            </a:r>
            <a:endParaRPr lang="de-DE" sz="3600" dirty="0"/>
          </a:p>
          <a:p>
            <a:pPr algn="r" rtl="1"/>
            <a:r>
              <a:rPr lang="ar-LB" sz="3200" dirty="0"/>
              <a:t>_تأمين فرص عمل في المناطق الداخلية ببناء المصانع والمنشئات الاقتصادية</a:t>
            </a:r>
            <a:endParaRPr lang="de-DE" sz="3200" dirty="0"/>
          </a:p>
          <a:p>
            <a:pPr algn="r"/>
            <a:r>
              <a:rPr lang="ar-LB" sz="3200" dirty="0"/>
              <a:t>_تأمين كل الاحتياجات من ملبس ومأكل ومناطق للترفيه وتوفير الخدمات الصحية والأبنية المتطورة و المدارس الحكومية وتجهيزها بالوسائل المتطورة و تأمين كل احتياجات الفرد</a:t>
            </a:r>
            <a:endParaRPr lang="de-DE" sz="3200" dirty="0"/>
          </a:p>
        </p:txBody>
      </p:sp>
      <p:sp>
        <p:nvSpPr>
          <p:cNvPr id="19" name="Rechteck 18"/>
          <p:cNvSpPr/>
          <p:nvPr/>
        </p:nvSpPr>
        <p:spPr>
          <a:xfrm>
            <a:off x="1299412" y="45379629"/>
            <a:ext cx="1388444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de-DE" sz="3600" dirty="0" smtClean="0"/>
              <a:t>                                </a:t>
            </a:r>
            <a:r>
              <a:rPr lang="ar-LB" sz="3600" dirty="0" smtClean="0"/>
              <a:t>بناء </a:t>
            </a:r>
            <a:r>
              <a:rPr lang="ar-LB" sz="3600" dirty="0"/>
              <a:t>المصانع</a:t>
            </a:r>
            <a:endParaRPr lang="de-DE" sz="3600" dirty="0"/>
          </a:p>
          <a:p>
            <a:pPr algn="r" rtl="1"/>
            <a:r>
              <a:rPr lang="ar-LB" sz="3200" dirty="0"/>
              <a:t>_إن عدد المصانع في شمال لبنان يبلغ 557  مصنعاً في حين يجب أن يكون لدينا فوق الالف لكي نتخلص من البطالة  و لكي نؤمن العمل ل 507500 شخصاً </a:t>
            </a:r>
            <a:endParaRPr lang="de-DE" sz="3200" dirty="0"/>
          </a:p>
          <a:p>
            <a:pPr algn="r" rtl="1"/>
            <a:r>
              <a:rPr lang="ar-LB" sz="3200" dirty="0"/>
              <a:t>_بناء المصانع المتنوعة والكبيرة وبناء مصانع للالكترونيات وتحسين نوعيتها</a:t>
            </a:r>
            <a:endParaRPr lang="de-DE" sz="3200" dirty="0"/>
          </a:p>
          <a:p>
            <a:pPr algn="r" rtl="1"/>
            <a:r>
              <a:rPr lang="ar-LB" sz="3200" dirty="0"/>
              <a:t>_الاكثار من التصدير </a:t>
            </a:r>
            <a:endParaRPr lang="de-DE" sz="3200" dirty="0"/>
          </a:p>
          <a:p>
            <a:pPr algn="r"/>
            <a:r>
              <a:rPr lang="ar-LB" sz="3200" dirty="0"/>
              <a:t>_خفض ثمن السلع المحلية ورفع كلفة السلع المستوردة</a:t>
            </a:r>
            <a:endParaRPr lang="de-DE" sz="3200" dirty="0"/>
          </a:p>
        </p:txBody>
      </p:sp>
      <p:sp>
        <p:nvSpPr>
          <p:cNvPr id="20" name="Rechteck 19"/>
          <p:cNvSpPr/>
          <p:nvPr/>
        </p:nvSpPr>
        <p:spPr>
          <a:xfrm>
            <a:off x="16105289" y="43269400"/>
            <a:ext cx="1498431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de-DE" sz="3200" dirty="0" smtClean="0"/>
              <a:t>                    </a:t>
            </a:r>
            <a:r>
              <a:rPr lang="ar-LB" sz="3600" dirty="0" smtClean="0"/>
              <a:t>تأمين </a:t>
            </a:r>
            <a:r>
              <a:rPr lang="ar-LB" sz="3600" dirty="0"/>
              <a:t>الكهرباء والماء</a:t>
            </a:r>
            <a:endParaRPr lang="de-DE" sz="3600" dirty="0"/>
          </a:p>
          <a:p>
            <a:pPr algn="r" rtl="1"/>
            <a:r>
              <a:rPr lang="ar-LB" sz="3200" dirty="0"/>
              <a:t>_تأمين الكهرباء من خلال إنشاء معامل للكهرباء بالطرق البديلة كتحويل النفايات وحركة الهواء وأشعة الشمس الى كهرباء وهناك طرق كثيرة أخرى.</a:t>
            </a:r>
            <a:endParaRPr lang="de-DE" sz="3200" dirty="0"/>
          </a:p>
          <a:p>
            <a:pPr algn="r"/>
            <a:r>
              <a:rPr lang="ar-LB" sz="3200" dirty="0"/>
              <a:t>_تأمين المياه من خلال إنشاء سدود للماء لعدم هدره</a:t>
            </a:r>
            <a:endParaRPr lang="de-DE" sz="3200" dirty="0"/>
          </a:p>
        </p:txBody>
      </p:sp>
      <p:sp>
        <p:nvSpPr>
          <p:cNvPr id="21" name="Rechteck 20"/>
          <p:cNvSpPr/>
          <p:nvPr/>
        </p:nvSpPr>
        <p:spPr>
          <a:xfrm>
            <a:off x="15448548" y="45552221"/>
            <a:ext cx="1564105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de-DE" sz="3600" dirty="0" smtClean="0"/>
              <a:t>                      </a:t>
            </a:r>
            <a:r>
              <a:rPr lang="ar-LB" sz="3600" dirty="0" smtClean="0"/>
              <a:t>تأمين </a:t>
            </a:r>
            <a:r>
              <a:rPr lang="ar-LB" sz="3600" dirty="0"/>
              <a:t>فرص عمل</a:t>
            </a:r>
            <a:endParaRPr lang="de-DE" sz="3600" dirty="0"/>
          </a:p>
          <a:p>
            <a:pPr algn="r" rtl="1"/>
            <a:r>
              <a:rPr lang="ar-LB" sz="3200" dirty="0"/>
              <a:t>_إنشاء منشاّت اقتصادية لتأمين اليد العاملة لذا يجب على السياسيين و كبار رجال الاعمال ان يستثمروا في القطاع الصناعي ليقدموا فرص عمل للشباب</a:t>
            </a:r>
            <a:endParaRPr lang="de-DE" sz="3200" dirty="0"/>
          </a:p>
          <a:p>
            <a:pPr algn="r" rtl="1"/>
            <a:r>
              <a:rPr lang="ar-LB" sz="3200" dirty="0"/>
              <a:t>_منع اعتماد الواسطة  والتركيز على الكفاءة  كمعيار في التوظيف </a:t>
            </a:r>
            <a:endParaRPr lang="de-DE" sz="3200" dirty="0"/>
          </a:p>
          <a:p>
            <a:pPr algn="r" rtl="1"/>
            <a:r>
              <a:rPr lang="ar-LB" sz="3200" dirty="0"/>
              <a:t>_ارتفاع مستوى الدخل بأن يصبح الحد الأدنى للأجور للفرد الواحد مليون ليرة لبنانية </a:t>
            </a:r>
            <a:endParaRPr lang="de-DE" sz="3200" dirty="0"/>
          </a:p>
          <a:p>
            <a:pPr algn="r" rtl="1"/>
            <a:r>
              <a:rPr lang="ar-LB" sz="3200" dirty="0"/>
              <a:t>_لبنان يحتاج الى ستة اضعاف الوظائف المتاحة </a:t>
            </a:r>
            <a:endParaRPr lang="de-DE" sz="3200" dirty="0"/>
          </a:p>
          <a:p>
            <a:pPr algn="r" rtl="1"/>
            <a:r>
              <a:rPr lang="ar-LB" sz="3200" dirty="0"/>
              <a:t>_اصبحت نسبة البطالة في طرابلس وعكار 35% يعني انه يلزم علينا تأمين العمل ل507500 شخص في شمال لبنان</a:t>
            </a:r>
            <a:endParaRPr lang="de-DE" sz="3200" dirty="0"/>
          </a:p>
        </p:txBody>
      </p:sp>
      <p:sp>
        <p:nvSpPr>
          <p:cNvPr id="31" name="Rechteck 30"/>
          <p:cNvSpPr/>
          <p:nvPr/>
        </p:nvSpPr>
        <p:spPr>
          <a:xfrm>
            <a:off x="10293930" y="7058344"/>
            <a:ext cx="1251336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LB" sz="13800" dirty="0" smtClean="0"/>
              <a:t>تحسين أوضاع الشمال</a:t>
            </a:r>
            <a:endParaRPr lang="de-DE" sz="13800" dirty="0"/>
          </a:p>
        </p:txBody>
      </p:sp>
    </p:spTree>
    <p:extLst>
      <p:ext uri="{BB962C8B-B14F-4D97-AF65-F5344CB8AC3E}">
        <p14:creationId xmlns:p14="http://schemas.microsoft.com/office/powerpoint/2010/main" xmlns="" val="261550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842</Words>
  <Application>Microsoft Office PowerPoint</Application>
  <PresentationFormat>Benutzerdefiniert</PresentationFormat>
  <Paragraphs>109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MMJZ</dc:creator>
  <cp:lastModifiedBy>Boss</cp:lastModifiedBy>
  <cp:revision>107</cp:revision>
  <dcterms:created xsi:type="dcterms:W3CDTF">2018-12-08T11:31:32Z</dcterms:created>
  <dcterms:modified xsi:type="dcterms:W3CDTF">2019-03-30T06:29:34Z</dcterms:modified>
</cp:coreProperties>
</file>